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320" r:id="rId3"/>
    <p:sldId id="325" r:id="rId4"/>
    <p:sldId id="374" r:id="rId5"/>
    <p:sldId id="375" r:id="rId6"/>
    <p:sldId id="376" r:id="rId7"/>
    <p:sldId id="379" r:id="rId8"/>
    <p:sldId id="324" r:id="rId9"/>
    <p:sldId id="378" r:id="rId10"/>
    <p:sldId id="270" r:id="rId11"/>
    <p:sldId id="265" r:id="rId12"/>
    <p:sldId id="358" r:id="rId13"/>
    <p:sldId id="360" r:id="rId14"/>
    <p:sldId id="362" r:id="rId15"/>
    <p:sldId id="271" r:id="rId16"/>
    <p:sldId id="272" r:id="rId17"/>
    <p:sldId id="267" r:id="rId18"/>
    <p:sldId id="380" r:id="rId19"/>
    <p:sldId id="277" r:id="rId20"/>
    <p:sldId id="361"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 id="396" r:id="rId37"/>
    <p:sldId id="397" r:id="rId38"/>
    <p:sldId id="398" r:id="rId39"/>
    <p:sldId id="399" r:id="rId40"/>
    <p:sldId id="400" r:id="rId41"/>
    <p:sldId id="401" r:id="rId42"/>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834" autoAdjust="0"/>
  </p:normalViewPr>
  <p:slideViewPr>
    <p:cSldViewPr>
      <p:cViewPr varScale="1">
        <p:scale>
          <a:sx n="87" d="100"/>
          <a:sy n="87" d="100"/>
        </p:scale>
        <p:origin x="13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6/9/2022</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6/9/2022</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6/9/2022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6/9/2022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6/9/2022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6/9/2022</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May 2022</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4" name="Picture 3">
            <a:extLst>
              <a:ext uri="{FF2B5EF4-FFF2-40B4-BE49-F238E27FC236}">
                <a16:creationId xmlns:a16="http://schemas.microsoft.com/office/drawing/2014/main" id="{41E7A234-72C4-417B-94FD-5303F3B07B82}"/>
              </a:ext>
            </a:extLst>
          </p:cNvPr>
          <p:cNvPicPr>
            <a:picLocks noChangeAspect="1"/>
          </p:cNvPicPr>
          <p:nvPr/>
        </p:nvPicPr>
        <p:blipFill>
          <a:blip r:embed="rId2"/>
          <a:stretch>
            <a:fillRect/>
          </a:stretch>
        </p:blipFill>
        <p:spPr>
          <a:xfrm>
            <a:off x="2011458" y="1553147"/>
            <a:ext cx="5121084" cy="4438273"/>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pic>
        <p:nvPicPr>
          <p:cNvPr id="5" name="Picture 4">
            <a:extLst>
              <a:ext uri="{FF2B5EF4-FFF2-40B4-BE49-F238E27FC236}">
                <a16:creationId xmlns:a16="http://schemas.microsoft.com/office/drawing/2014/main" id="{22E4BCD7-9D98-4B9D-B924-65FDB311ECB0}"/>
              </a:ext>
            </a:extLst>
          </p:cNvPr>
          <p:cNvPicPr>
            <a:picLocks noChangeAspect="1"/>
          </p:cNvPicPr>
          <p:nvPr/>
        </p:nvPicPr>
        <p:blipFill>
          <a:blip r:embed="rId2"/>
          <a:stretch>
            <a:fillRect/>
          </a:stretch>
        </p:blipFill>
        <p:spPr>
          <a:xfrm>
            <a:off x="190500" y="1371600"/>
            <a:ext cx="8763000" cy="4045610"/>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5" name="Picture 4">
            <a:extLst>
              <a:ext uri="{FF2B5EF4-FFF2-40B4-BE49-F238E27FC236}">
                <a16:creationId xmlns:a16="http://schemas.microsoft.com/office/drawing/2014/main" id="{944962E3-B4EA-4A9B-AD8C-C85D9BBFE83E}"/>
              </a:ext>
            </a:extLst>
          </p:cNvPr>
          <p:cNvPicPr>
            <a:picLocks noChangeAspect="1"/>
          </p:cNvPicPr>
          <p:nvPr/>
        </p:nvPicPr>
        <p:blipFill>
          <a:blip r:embed="rId2"/>
          <a:stretch>
            <a:fillRect/>
          </a:stretch>
        </p:blipFill>
        <p:spPr>
          <a:xfrm>
            <a:off x="147637" y="942975"/>
            <a:ext cx="8848725" cy="497205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a:t>
            </a: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2" name="Picture 1">
            <a:extLst>
              <a:ext uri="{FF2B5EF4-FFF2-40B4-BE49-F238E27FC236}">
                <a16:creationId xmlns:a16="http://schemas.microsoft.com/office/drawing/2014/main" id="{F698E64A-EF3D-4ED0-A045-E948F99E3EFB}"/>
              </a:ext>
            </a:extLst>
          </p:cNvPr>
          <p:cNvPicPr>
            <a:picLocks noChangeAspect="1"/>
          </p:cNvPicPr>
          <p:nvPr/>
        </p:nvPicPr>
        <p:blipFill>
          <a:blip r:embed="rId2"/>
          <a:stretch>
            <a:fillRect/>
          </a:stretch>
        </p:blipFill>
        <p:spPr>
          <a:xfrm>
            <a:off x="48746" y="1257001"/>
            <a:ext cx="9046508" cy="4691474"/>
          </a:xfrm>
          <a:prstGeom prst="rect">
            <a:avLst/>
          </a:prstGeom>
        </p:spPr>
      </p:pic>
    </p:spTree>
    <p:extLst>
      <p:ext uri="{BB962C8B-B14F-4D97-AF65-F5344CB8AC3E}">
        <p14:creationId xmlns:p14="http://schemas.microsoft.com/office/powerpoint/2010/main" val="200964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 </a:t>
            </a:r>
            <a:r>
              <a:rPr lang="en-US" sz="2200" dirty="0"/>
              <a:t>(Continued)</a:t>
            </a:r>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14</a:t>
            </a:fld>
            <a:endParaRPr lang="en-US" dirty="0"/>
          </a:p>
        </p:txBody>
      </p:sp>
      <p:pic>
        <p:nvPicPr>
          <p:cNvPr id="3" name="Picture 2">
            <a:extLst>
              <a:ext uri="{FF2B5EF4-FFF2-40B4-BE49-F238E27FC236}">
                <a16:creationId xmlns:a16="http://schemas.microsoft.com/office/drawing/2014/main" id="{CC0E2A52-DEE2-4E7B-849E-28EC22808239}"/>
              </a:ext>
            </a:extLst>
          </p:cNvPr>
          <p:cNvPicPr>
            <a:picLocks noChangeAspect="1"/>
          </p:cNvPicPr>
          <p:nvPr/>
        </p:nvPicPr>
        <p:blipFill>
          <a:blip r:embed="rId2"/>
          <a:stretch>
            <a:fillRect/>
          </a:stretch>
        </p:blipFill>
        <p:spPr>
          <a:xfrm>
            <a:off x="1656790" y="1219984"/>
            <a:ext cx="5848350" cy="4781550"/>
          </a:xfrm>
          <a:prstGeom prst="rect">
            <a:avLst/>
          </a:prstGeom>
        </p:spPr>
      </p:pic>
    </p:spTree>
    <p:extLst>
      <p:ext uri="{BB962C8B-B14F-4D97-AF65-F5344CB8AC3E}">
        <p14:creationId xmlns:p14="http://schemas.microsoft.com/office/powerpoint/2010/main" val="1178359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15</a:t>
            </a:fld>
            <a:endParaRPr lang="en-US" dirty="0"/>
          </a:p>
        </p:txBody>
      </p:sp>
      <p:pic>
        <p:nvPicPr>
          <p:cNvPr id="4" name="Picture 3">
            <a:extLst>
              <a:ext uri="{FF2B5EF4-FFF2-40B4-BE49-F238E27FC236}">
                <a16:creationId xmlns:a16="http://schemas.microsoft.com/office/drawing/2014/main" id="{C8460EB8-F1A0-4590-812C-BE04EE44EFD6}"/>
              </a:ext>
            </a:extLst>
          </p:cNvPr>
          <p:cNvPicPr>
            <a:picLocks noChangeAspect="1"/>
          </p:cNvPicPr>
          <p:nvPr/>
        </p:nvPicPr>
        <p:blipFill>
          <a:blip r:embed="rId2"/>
          <a:stretch>
            <a:fillRect/>
          </a:stretch>
        </p:blipFill>
        <p:spPr>
          <a:xfrm>
            <a:off x="2487358" y="362455"/>
            <a:ext cx="4169283" cy="5878362"/>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3" name="Picture 2">
            <a:extLst>
              <a:ext uri="{FF2B5EF4-FFF2-40B4-BE49-F238E27FC236}">
                <a16:creationId xmlns:a16="http://schemas.microsoft.com/office/drawing/2014/main" id="{CA74A205-8103-4730-9314-90DFB259FA95}"/>
              </a:ext>
            </a:extLst>
          </p:cNvPr>
          <p:cNvPicPr>
            <a:picLocks noChangeAspect="1"/>
          </p:cNvPicPr>
          <p:nvPr/>
        </p:nvPicPr>
        <p:blipFill>
          <a:blip r:embed="rId2"/>
          <a:stretch>
            <a:fillRect/>
          </a:stretch>
        </p:blipFill>
        <p:spPr>
          <a:xfrm>
            <a:off x="1410311" y="676965"/>
            <a:ext cx="6323378" cy="5504070"/>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4" name="Picture 3">
            <a:extLst>
              <a:ext uri="{FF2B5EF4-FFF2-40B4-BE49-F238E27FC236}">
                <a16:creationId xmlns:a16="http://schemas.microsoft.com/office/drawing/2014/main" id="{DE7334DF-58DC-4102-838A-B95F8D56276A}"/>
              </a:ext>
            </a:extLst>
          </p:cNvPr>
          <p:cNvPicPr>
            <a:picLocks noChangeAspect="1"/>
          </p:cNvPicPr>
          <p:nvPr/>
        </p:nvPicPr>
        <p:blipFill>
          <a:blip r:embed="rId2"/>
          <a:stretch>
            <a:fillRect/>
          </a:stretch>
        </p:blipFill>
        <p:spPr>
          <a:xfrm>
            <a:off x="1085849" y="871746"/>
            <a:ext cx="7277100" cy="501015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18536" y="33792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Connecticut Job Ads by Industry and Major Occupational Group</a:t>
            </a:r>
          </a:p>
        </p:txBody>
      </p:sp>
      <p:pic>
        <p:nvPicPr>
          <p:cNvPr id="3" name="Picture 2">
            <a:extLst>
              <a:ext uri="{FF2B5EF4-FFF2-40B4-BE49-F238E27FC236}">
                <a16:creationId xmlns:a16="http://schemas.microsoft.com/office/drawing/2014/main" id="{6328348C-3979-4132-88EB-1022FEF50BEF}"/>
              </a:ext>
            </a:extLst>
          </p:cNvPr>
          <p:cNvPicPr>
            <a:picLocks noChangeAspect="1"/>
          </p:cNvPicPr>
          <p:nvPr/>
        </p:nvPicPr>
        <p:blipFill>
          <a:blip r:embed="rId2"/>
          <a:stretch>
            <a:fillRect/>
          </a:stretch>
        </p:blipFill>
        <p:spPr>
          <a:xfrm>
            <a:off x="68768" y="1106374"/>
            <a:ext cx="9006464" cy="4645252"/>
          </a:xfrm>
          <a:prstGeom prst="rect">
            <a:avLst/>
          </a:prstGeom>
        </p:spPr>
      </p:pic>
    </p:spTree>
    <p:extLst>
      <p:ext uri="{BB962C8B-B14F-4D97-AF65-F5344CB8AC3E}">
        <p14:creationId xmlns:p14="http://schemas.microsoft.com/office/powerpoint/2010/main" val="1761281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79" y="1084214"/>
            <a:ext cx="3764044" cy="769441"/>
          </a:xfrm>
          <a:prstGeom prst="rect">
            <a:avLst/>
          </a:prstGeom>
        </p:spPr>
        <p:txBody>
          <a:bodyPr wrap="none">
            <a:spAutoFit/>
          </a:bodyPr>
          <a:lstStyle/>
          <a:p>
            <a:r>
              <a:rPr lang="en-US" sz="4400" dirty="0"/>
              <a:t>What is HWOL?</a:t>
            </a:r>
          </a:p>
        </p:txBody>
      </p:sp>
      <p:sp>
        <p:nvSpPr>
          <p:cNvPr id="3" name="Rectangle 2"/>
          <p:cNvSpPr/>
          <p:nvPr/>
        </p:nvSpPr>
        <p:spPr>
          <a:xfrm>
            <a:off x="2286000" y="1981200"/>
            <a:ext cx="4572000" cy="3785652"/>
          </a:xfrm>
          <a:prstGeom prst="rect">
            <a:avLst/>
          </a:prstGeom>
        </p:spPr>
        <p:txBody>
          <a:bodyPr>
            <a:spAutoFit/>
          </a:bodyPr>
          <a:lstStyle/>
          <a:p>
            <a:r>
              <a:rPr lang="en-US" sz="2400" b="1" i="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20</a:t>
            </a:fld>
            <a:endParaRPr lang="en-US" dirty="0"/>
          </a:p>
        </p:txBody>
      </p:sp>
      <p:pic>
        <p:nvPicPr>
          <p:cNvPr id="5" name="Picture 4">
            <a:extLst>
              <a:ext uri="{FF2B5EF4-FFF2-40B4-BE49-F238E27FC236}">
                <a16:creationId xmlns:a16="http://schemas.microsoft.com/office/drawing/2014/main" id="{BE1436B9-B850-4CC7-B1A7-C2A4730830AB}"/>
              </a:ext>
            </a:extLst>
          </p:cNvPr>
          <p:cNvPicPr>
            <a:picLocks noChangeAspect="1"/>
          </p:cNvPicPr>
          <p:nvPr/>
        </p:nvPicPr>
        <p:blipFill>
          <a:blip r:embed="rId2"/>
          <a:stretch>
            <a:fillRect/>
          </a:stretch>
        </p:blipFill>
        <p:spPr>
          <a:xfrm>
            <a:off x="282679" y="2362200"/>
            <a:ext cx="8578642" cy="1924620"/>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5" name="Picture 4">
            <a:extLst>
              <a:ext uri="{FF2B5EF4-FFF2-40B4-BE49-F238E27FC236}">
                <a16:creationId xmlns:a16="http://schemas.microsoft.com/office/drawing/2014/main" id="{1AFBC938-6FA1-4C84-890D-FF736F06D6EA}"/>
              </a:ext>
            </a:extLst>
          </p:cNvPr>
          <p:cNvPicPr>
            <a:picLocks noChangeAspect="1"/>
          </p:cNvPicPr>
          <p:nvPr/>
        </p:nvPicPr>
        <p:blipFill>
          <a:blip r:embed="rId2"/>
          <a:stretch>
            <a:fillRect/>
          </a:stretch>
        </p:blipFill>
        <p:spPr>
          <a:xfrm>
            <a:off x="2628900" y="304800"/>
            <a:ext cx="3886200" cy="5813152"/>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5" name="Picture 4">
            <a:extLst>
              <a:ext uri="{FF2B5EF4-FFF2-40B4-BE49-F238E27FC236}">
                <a16:creationId xmlns:a16="http://schemas.microsoft.com/office/drawing/2014/main" id="{8B5E706B-2B25-4941-91F3-5E74AA6AD3D1}"/>
              </a:ext>
            </a:extLst>
          </p:cNvPr>
          <p:cNvPicPr>
            <a:picLocks noChangeAspect="1"/>
          </p:cNvPicPr>
          <p:nvPr/>
        </p:nvPicPr>
        <p:blipFill>
          <a:blip r:embed="rId2"/>
          <a:stretch>
            <a:fillRect/>
          </a:stretch>
        </p:blipFill>
        <p:spPr>
          <a:xfrm>
            <a:off x="2276624" y="730790"/>
            <a:ext cx="4590749" cy="5483035"/>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4" name="Content Placeholder 2"/>
          <p:cNvSpPr txBox="1">
            <a:spLocks/>
          </p:cNvSpPr>
          <p:nvPr/>
        </p:nvSpPr>
        <p:spPr>
          <a:xfrm>
            <a:off x="914400" y="1066800"/>
            <a:ext cx="3657599" cy="400714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University of Connecticut</a:t>
            </a:r>
          </a:p>
          <a:p>
            <a:r>
              <a:rPr lang="en-US" sz="1500" dirty="0"/>
              <a:t>Mohegan Sun</a:t>
            </a:r>
          </a:p>
          <a:p>
            <a:r>
              <a:rPr lang="en-US" sz="1500" dirty="0"/>
              <a:t>HHM</a:t>
            </a:r>
          </a:p>
          <a:p>
            <a:r>
              <a:rPr lang="en-US" sz="1500" dirty="0"/>
              <a:t>State of Connecticut</a:t>
            </a:r>
          </a:p>
          <a:p>
            <a:r>
              <a:rPr lang="en-US" sz="1500" dirty="0"/>
              <a:t>Staples</a:t>
            </a:r>
          </a:p>
          <a:p>
            <a:r>
              <a:rPr lang="en-US" sz="1500" dirty="0"/>
              <a:t>FedEx</a:t>
            </a:r>
          </a:p>
          <a:p>
            <a:r>
              <a:rPr lang="en-US" sz="1500" dirty="0"/>
              <a:t>Walmart / Sam's</a:t>
            </a:r>
          </a:p>
          <a:p>
            <a:r>
              <a:rPr lang="en-US" sz="1500" dirty="0"/>
              <a:t>CVS Health</a:t>
            </a:r>
          </a:p>
          <a:p>
            <a:r>
              <a:rPr lang="en-US" sz="1500" dirty="0"/>
              <a:t>UnitedHealth Group</a:t>
            </a:r>
          </a:p>
          <a:p>
            <a:r>
              <a:rPr lang="en-US" sz="1500" dirty="0"/>
              <a:t>Walgreens Boots Alliance Inc</a:t>
            </a:r>
          </a:p>
          <a:p>
            <a:r>
              <a:rPr lang="en-US" sz="1500" dirty="0"/>
              <a:t>Mohegan Sun, Inc</a:t>
            </a:r>
          </a:p>
          <a:p>
            <a:r>
              <a:rPr lang="en-US" sz="1500" dirty="0" err="1"/>
              <a:t>Healthpro</a:t>
            </a:r>
            <a:r>
              <a:rPr lang="en-US" sz="1500" dirty="0"/>
              <a:t> Heritage</a:t>
            </a:r>
          </a:p>
          <a:p>
            <a:r>
              <a:rPr lang="en-US" sz="1500" dirty="0"/>
              <a:t>Asplundh Tree Expert Company</a:t>
            </a:r>
          </a:p>
          <a:p>
            <a:r>
              <a:rPr lang="en-US" sz="1500" dirty="0"/>
              <a:t>BJ's Wholesale Club, Inc.</a:t>
            </a:r>
          </a:p>
          <a:p>
            <a:r>
              <a:rPr lang="en-US" sz="1500" dirty="0"/>
              <a:t>Hilton Hotel Corporation</a:t>
            </a:r>
          </a:p>
          <a:p>
            <a:r>
              <a:rPr lang="en-US" sz="1500" dirty="0"/>
              <a:t>Groton Public Schools</a:t>
            </a:r>
          </a:p>
          <a:p>
            <a:r>
              <a:rPr lang="en-US" sz="1500" dirty="0" err="1"/>
              <a:t>Sonalysts</a:t>
            </a:r>
            <a:r>
              <a:rPr lang="en-US" sz="1500" dirty="0"/>
              <a:t> Incorporated</a:t>
            </a:r>
          </a:p>
          <a:p>
            <a:r>
              <a:rPr lang="en-US" sz="1500" dirty="0" err="1"/>
              <a:t>Spirol</a:t>
            </a:r>
            <a:r>
              <a:rPr lang="en-US" sz="1500" dirty="0"/>
              <a:t> International Corporation</a:t>
            </a:r>
          </a:p>
          <a:p>
            <a:r>
              <a:rPr lang="en-US" sz="1500" dirty="0"/>
              <a:t>Greater Hartford </a:t>
            </a:r>
            <a:r>
              <a:rPr lang="en-US" sz="1500" dirty="0" err="1"/>
              <a:t>Ymca</a:t>
            </a:r>
            <a:endParaRPr lang="en-US" sz="1500" dirty="0"/>
          </a:p>
        </p:txBody>
      </p:sp>
      <p:sp>
        <p:nvSpPr>
          <p:cNvPr id="15" name="Content Placeholder 3"/>
          <p:cNvSpPr txBox="1">
            <a:spLocks/>
          </p:cNvSpPr>
          <p:nvPr/>
        </p:nvSpPr>
        <p:spPr>
          <a:xfrm>
            <a:off x="4343400" y="1075567"/>
            <a:ext cx="4346577" cy="399838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General Dynamics</a:t>
            </a:r>
          </a:p>
          <a:p>
            <a:r>
              <a:rPr lang="en-US" sz="1500" dirty="0"/>
              <a:t>Pfizer</a:t>
            </a:r>
          </a:p>
          <a:p>
            <a:r>
              <a:rPr lang="en-US" sz="1500" dirty="0"/>
              <a:t>Hartford Healthcare</a:t>
            </a:r>
          </a:p>
          <a:p>
            <a:r>
              <a:rPr lang="en-US" sz="1500" dirty="0"/>
              <a:t>Day Kimball Healthcare</a:t>
            </a:r>
          </a:p>
          <a:p>
            <a:r>
              <a:rPr lang="en-US" sz="1500" dirty="0" err="1"/>
              <a:t>Masonicare</a:t>
            </a:r>
            <a:r>
              <a:rPr lang="en-US" sz="1500" dirty="0"/>
              <a:t> Corporation</a:t>
            </a:r>
          </a:p>
          <a:p>
            <a:r>
              <a:rPr lang="en-US" sz="1500" dirty="0"/>
              <a:t>Compass Group North America</a:t>
            </a:r>
          </a:p>
          <a:p>
            <a:r>
              <a:rPr lang="en-US" sz="1500" dirty="0"/>
              <a:t>Mitchell College</a:t>
            </a:r>
          </a:p>
          <a:p>
            <a:r>
              <a:rPr lang="en-US" sz="1500" dirty="0"/>
              <a:t>Norwich Public Schools</a:t>
            </a:r>
          </a:p>
          <a:p>
            <a:r>
              <a:rPr lang="en-US" sz="1500" dirty="0"/>
              <a:t>Windham Hospital</a:t>
            </a:r>
          </a:p>
          <a:p>
            <a:r>
              <a:rPr lang="en-US" sz="1500" dirty="0"/>
              <a:t>Dell</a:t>
            </a:r>
          </a:p>
          <a:p>
            <a:r>
              <a:rPr lang="en-US" sz="1500" dirty="0"/>
              <a:t>Charles River Laboratories</a:t>
            </a:r>
          </a:p>
          <a:p>
            <a:r>
              <a:rPr lang="en-US" sz="1500" dirty="0"/>
              <a:t>Mashantucket Pequot Gaming</a:t>
            </a:r>
          </a:p>
          <a:p>
            <a:r>
              <a:rPr lang="en-US" sz="1500" dirty="0"/>
              <a:t>Rogers Corporation</a:t>
            </a:r>
          </a:p>
          <a:p>
            <a:r>
              <a:rPr lang="en-US" sz="1500" dirty="0"/>
              <a:t>Generations Family Health Center</a:t>
            </a:r>
          </a:p>
          <a:p>
            <a:r>
              <a:rPr lang="en-US" sz="1500" dirty="0"/>
              <a:t>Lowe's Companies, Inc</a:t>
            </a:r>
          </a:p>
          <a:p>
            <a:r>
              <a:rPr lang="en-US" sz="1500" dirty="0"/>
              <a:t>PepsiCo Inc.</a:t>
            </a:r>
          </a:p>
          <a:p>
            <a:r>
              <a:rPr lang="en-US" sz="1500" dirty="0"/>
              <a:t>US Foods</a:t>
            </a:r>
          </a:p>
          <a:p>
            <a:r>
              <a:rPr lang="en-US" sz="1500" dirty="0"/>
              <a:t>Page Taft Compass</a:t>
            </a:r>
          </a:p>
          <a:p>
            <a:r>
              <a:rPr lang="en-US" sz="1500" dirty="0"/>
              <a:t>Community Health Resources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spTree>
    <p:extLst>
      <p:ext uri="{BB962C8B-B14F-4D97-AF65-F5344CB8AC3E}">
        <p14:creationId xmlns:p14="http://schemas.microsoft.com/office/powerpoint/2010/main" val="3285028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4" name="Picture 3">
            <a:extLst>
              <a:ext uri="{FF2B5EF4-FFF2-40B4-BE49-F238E27FC236}">
                <a16:creationId xmlns:a16="http://schemas.microsoft.com/office/drawing/2014/main" id="{57ACBCFF-4965-4691-B9A0-BFD3143AF77F}"/>
              </a:ext>
            </a:extLst>
          </p:cNvPr>
          <p:cNvPicPr>
            <a:picLocks noChangeAspect="1"/>
          </p:cNvPicPr>
          <p:nvPr/>
        </p:nvPicPr>
        <p:blipFill>
          <a:blip r:embed="rId2"/>
          <a:stretch>
            <a:fillRect/>
          </a:stretch>
        </p:blipFill>
        <p:spPr>
          <a:xfrm>
            <a:off x="2243135" y="1142239"/>
            <a:ext cx="4657725" cy="5019675"/>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25</a:t>
            </a:fld>
            <a:endParaRPr lang="en-US" dirty="0"/>
          </a:p>
        </p:txBody>
      </p:sp>
      <p:pic>
        <p:nvPicPr>
          <p:cNvPr id="4" name="Picture 3">
            <a:extLst>
              <a:ext uri="{FF2B5EF4-FFF2-40B4-BE49-F238E27FC236}">
                <a16:creationId xmlns:a16="http://schemas.microsoft.com/office/drawing/2014/main" id="{D2A87B92-54F1-4AD1-9733-335027FED248}"/>
              </a:ext>
            </a:extLst>
          </p:cNvPr>
          <p:cNvPicPr>
            <a:picLocks noChangeAspect="1"/>
          </p:cNvPicPr>
          <p:nvPr/>
        </p:nvPicPr>
        <p:blipFill>
          <a:blip r:embed="rId2"/>
          <a:stretch>
            <a:fillRect/>
          </a:stretch>
        </p:blipFill>
        <p:spPr>
          <a:xfrm>
            <a:off x="2521389" y="228600"/>
            <a:ext cx="4101222" cy="5858889"/>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5" name="Picture 4">
            <a:extLst>
              <a:ext uri="{FF2B5EF4-FFF2-40B4-BE49-F238E27FC236}">
                <a16:creationId xmlns:a16="http://schemas.microsoft.com/office/drawing/2014/main" id="{29F5A730-6190-44F4-8FA3-84DAA21ACE4C}"/>
              </a:ext>
            </a:extLst>
          </p:cNvPr>
          <p:cNvPicPr>
            <a:picLocks noChangeAspect="1"/>
          </p:cNvPicPr>
          <p:nvPr/>
        </p:nvPicPr>
        <p:blipFill>
          <a:blip r:embed="rId2"/>
          <a:stretch>
            <a:fillRect/>
          </a:stretch>
        </p:blipFill>
        <p:spPr>
          <a:xfrm>
            <a:off x="2401784" y="762000"/>
            <a:ext cx="4340431" cy="5203365"/>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4" name="Content Placeholder 2"/>
          <p:cNvSpPr txBox="1">
            <a:spLocks/>
          </p:cNvSpPr>
          <p:nvPr/>
        </p:nvSpPr>
        <p:spPr>
          <a:xfrm>
            <a:off x="914400" y="1066800"/>
            <a:ext cx="38100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Raytheon</a:t>
            </a:r>
          </a:p>
          <a:p>
            <a:r>
              <a:rPr lang="en-US" sz="1500" dirty="0"/>
              <a:t>Cigna Corporation</a:t>
            </a:r>
          </a:p>
          <a:p>
            <a:r>
              <a:rPr lang="en-US" sz="1500" dirty="0"/>
              <a:t>The Hartford Financial Group</a:t>
            </a:r>
          </a:p>
          <a:p>
            <a:r>
              <a:rPr lang="en-US" sz="1500" dirty="0"/>
              <a:t>Disney</a:t>
            </a:r>
          </a:p>
          <a:p>
            <a:r>
              <a:rPr lang="en-US" sz="1500" dirty="0"/>
              <a:t>CVS Health</a:t>
            </a:r>
          </a:p>
          <a:p>
            <a:r>
              <a:rPr lang="en-US" sz="1500" dirty="0" err="1"/>
              <a:t>EverSource</a:t>
            </a:r>
            <a:endParaRPr lang="en-US" sz="1500" dirty="0"/>
          </a:p>
          <a:p>
            <a:r>
              <a:rPr lang="en-US" sz="1500" dirty="0"/>
              <a:t>Pratt &amp; Whitney</a:t>
            </a:r>
          </a:p>
          <a:p>
            <a:r>
              <a:rPr lang="en-US" sz="1500" dirty="0" err="1"/>
              <a:t>Connectrn</a:t>
            </a:r>
            <a:endParaRPr lang="en-US" sz="1500" dirty="0"/>
          </a:p>
          <a:p>
            <a:r>
              <a:rPr lang="en-US" sz="1500" dirty="0"/>
              <a:t>Walgreens Boots Alliance Inc</a:t>
            </a:r>
          </a:p>
          <a:p>
            <a:r>
              <a:rPr lang="en-US" sz="1500" dirty="0"/>
              <a:t>Greater Hartford </a:t>
            </a:r>
            <a:r>
              <a:rPr lang="en-US" sz="1500" dirty="0" err="1"/>
              <a:t>Ymca</a:t>
            </a:r>
            <a:endParaRPr lang="en-US" sz="1500" dirty="0"/>
          </a:p>
          <a:p>
            <a:r>
              <a:rPr lang="en-US" sz="1500" dirty="0"/>
              <a:t>Eastern Connecticut Health Network</a:t>
            </a:r>
          </a:p>
          <a:p>
            <a:r>
              <a:rPr lang="en-US" sz="1500" dirty="0"/>
              <a:t>The Home Depot Incorporated</a:t>
            </a:r>
          </a:p>
          <a:p>
            <a:r>
              <a:rPr lang="en-US" sz="1500" dirty="0"/>
              <a:t>Bank of America</a:t>
            </a:r>
          </a:p>
          <a:p>
            <a:r>
              <a:rPr lang="en-US" sz="1500" dirty="0"/>
              <a:t>PricewaterhouseCoopers</a:t>
            </a:r>
          </a:p>
          <a:p>
            <a:r>
              <a:rPr lang="en-US" sz="1500" dirty="0"/>
              <a:t>Lincoln Financial Group</a:t>
            </a:r>
          </a:p>
          <a:p>
            <a:r>
              <a:rPr lang="en-US" sz="1500" dirty="0"/>
              <a:t>Compass Group North America</a:t>
            </a:r>
          </a:p>
          <a:p>
            <a:r>
              <a:rPr lang="en-US" sz="1500" dirty="0"/>
              <a:t>Connecticut Children’s Medical Center</a:t>
            </a:r>
          </a:p>
          <a:p>
            <a:r>
              <a:rPr lang="en-US" sz="1500" dirty="0"/>
              <a:t>Genesis Healthcare Corporation</a:t>
            </a:r>
          </a:p>
        </p:txBody>
      </p:sp>
      <p:sp>
        <p:nvSpPr>
          <p:cNvPr id="15" name="Content Placeholder 3"/>
          <p:cNvSpPr txBox="1">
            <a:spLocks/>
          </p:cNvSpPr>
          <p:nvPr/>
        </p:nvSpPr>
        <p:spPr>
          <a:xfrm>
            <a:off x="4572000" y="1066800"/>
            <a:ext cx="3962400" cy="39934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Hartford Healthcare</a:t>
            </a:r>
          </a:p>
          <a:p>
            <a:r>
              <a:rPr lang="en-US" sz="1500" dirty="0"/>
              <a:t>Capital One</a:t>
            </a:r>
          </a:p>
          <a:p>
            <a:r>
              <a:rPr lang="en-US" sz="1500" dirty="0"/>
              <a:t>UnitedHealth Group</a:t>
            </a:r>
          </a:p>
          <a:p>
            <a:r>
              <a:rPr lang="en-US" sz="1500" dirty="0"/>
              <a:t>Accenture</a:t>
            </a:r>
          </a:p>
          <a:p>
            <a:r>
              <a:rPr lang="en-US" sz="1500" dirty="0"/>
              <a:t>Travelers</a:t>
            </a:r>
          </a:p>
          <a:p>
            <a:r>
              <a:rPr lang="en-US" sz="1500" dirty="0"/>
              <a:t>State of Connecticut</a:t>
            </a:r>
          </a:p>
          <a:p>
            <a:r>
              <a:rPr lang="en-US" sz="1500" dirty="0"/>
              <a:t>Aya Healthcare</a:t>
            </a:r>
          </a:p>
          <a:p>
            <a:r>
              <a:rPr lang="en-US" sz="1500" dirty="0"/>
              <a:t>Amazon</a:t>
            </a:r>
          </a:p>
          <a:p>
            <a:r>
              <a:rPr lang="en-US" sz="1500" dirty="0"/>
              <a:t>Wheeler Clinic</a:t>
            </a:r>
          </a:p>
          <a:p>
            <a:r>
              <a:rPr lang="en-US" sz="1500" dirty="0"/>
              <a:t>KPMG</a:t>
            </a:r>
          </a:p>
          <a:p>
            <a:r>
              <a:rPr lang="en-US" sz="1500" dirty="0"/>
              <a:t>Allied Universal</a:t>
            </a:r>
          </a:p>
          <a:p>
            <a:r>
              <a:rPr lang="en-US" sz="1500" dirty="0"/>
              <a:t>Eversource Energy</a:t>
            </a:r>
          </a:p>
          <a:p>
            <a:r>
              <a:rPr lang="en-US" sz="1500" dirty="0"/>
              <a:t>University of Connecticut</a:t>
            </a:r>
          </a:p>
          <a:p>
            <a:r>
              <a:rPr lang="en-US" sz="1500" dirty="0"/>
              <a:t>East Hartford Public Schools</a:t>
            </a:r>
          </a:p>
          <a:p>
            <a:r>
              <a:rPr lang="en-US" sz="1500" dirty="0"/>
              <a:t>Stanley Black &amp; Decker</a:t>
            </a:r>
          </a:p>
          <a:p>
            <a:r>
              <a:rPr lang="en-US" sz="1500" dirty="0"/>
              <a:t>Sysco Corporation</a:t>
            </a:r>
          </a:p>
          <a:p>
            <a:r>
              <a:rPr lang="en-US" sz="1500" dirty="0"/>
              <a:t>Pearson</a:t>
            </a:r>
          </a:p>
          <a:p>
            <a:r>
              <a:rPr lang="en-US" sz="1500" dirty="0"/>
              <a:t>Walmart / Sam's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spTree>
    <p:extLst>
      <p:ext uri="{BB962C8B-B14F-4D97-AF65-F5344CB8AC3E}">
        <p14:creationId xmlns:p14="http://schemas.microsoft.com/office/powerpoint/2010/main" val="3168631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5" name="Picture 4">
            <a:extLst>
              <a:ext uri="{FF2B5EF4-FFF2-40B4-BE49-F238E27FC236}">
                <a16:creationId xmlns:a16="http://schemas.microsoft.com/office/drawing/2014/main" id="{3C3B5A98-93FE-4627-947E-479D075D60F3}"/>
              </a:ext>
            </a:extLst>
          </p:cNvPr>
          <p:cNvPicPr>
            <a:picLocks noChangeAspect="1"/>
          </p:cNvPicPr>
          <p:nvPr/>
        </p:nvPicPr>
        <p:blipFill>
          <a:blip r:embed="rId2"/>
          <a:stretch>
            <a:fillRect/>
          </a:stretch>
        </p:blipFill>
        <p:spPr>
          <a:xfrm>
            <a:off x="2286000" y="1180059"/>
            <a:ext cx="4572000" cy="5019675"/>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5" name="Picture 4">
            <a:extLst>
              <a:ext uri="{FF2B5EF4-FFF2-40B4-BE49-F238E27FC236}">
                <a16:creationId xmlns:a16="http://schemas.microsoft.com/office/drawing/2014/main" id="{B99DCA7A-FA69-47A0-8053-D4908DB8B037}"/>
              </a:ext>
            </a:extLst>
          </p:cNvPr>
          <p:cNvPicPr>
            <a:picLocks noChangeAspect="1"/>
          </p:cNvPicPr>
          <p:nvPr/>
        </p:nvPicPr>
        <p:blipFill>
          <a:blip r:embed="rId2"/>
          <a:stretch>
            <a:fillRect/>
          </a:stretch>
        </p:blipFill>
        <p:spPr>
          <a:xfrm>
            <a:off x="2503063" y="140534"/>
            <a:ext cx="4137873" cy="5911247"/>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Friday, June 10</a:t>
            </a:r>
            <a:r>
              <a:rPr lang="en-US" sz="2400" baseline="30000" dirty="0"/>
              <a:t>th</a:t>
            </a:r>
            <a:r>
              <a:rPr lang="en-US" sz="2400" dirty="0"/>
              <a:t>, 2022 </a:t>
            </a:r>
            <a:br>
              <a:rPr lang="en-US" sz="2400" dirty="0"/>
            </a:br>
            <a:r>
              <a:rPr lang="en-US" sz="2400" b="1" dirty="0"/>
              <a:t>Weekly New Ads Report:</a:t>
            </a:r>
            <a:br>
              <a:rPr lang="en-US" sz="2400" b="1" dirty="0"/>
            </a:br>
            <a:r>
              <a:rPr lang="en-US" sz="2400" dirty="0"/>
              <a:t>Updated every Friday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5" name="Picture 4">
            <a:extLst>
              <a:ext uri="{FF2B5EF4-FFF2-40B4-BE49-F238E27FC236}">
                <a16:creationId xmlns:a16="http://schemas.microsoft.com/office/drawing/2014/main" id="{FD9CA74C-86D3-403A-889F-206D9CCA9F71}"/>
              </a:ext>
            </a:extLst>
          </p:cNvPr>
          <p:cNvPicPr>
            <a:picLocks noChangeAspect="1"/>
          </p:cNvPicPr>
          <p:nvPr/>
        </p:nvPicPr>
        <p:blipFill>
          <a:blip r:embed="rId2"/>
          <a:stretch>
            <a:fillRect/>
          </a:stretch>
        </p:blipFill>
        <p:spPr>
          <a:xfrm>
            <a:off x="2514599" y="832757"/>
            <a:ext cx="4114800" cy="5192486"/>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5" name="Content Placeholder 3"/>
          <p:cNvSpPr txBox="1">
            <a:spLocks/>
          </p:cNvSpPr>
          <p:nvPr/>
        </p:nvSpPr>
        <p:spPr>
          <a:xfrm>
            <a:off x="4778020" y="1064172"/>
            <a:ext cx="3908779"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Hartford Healthcare</a:t>
            </a:r>
          </a:p>
          <a:p>
            <a:r>
              <a:rPr lang="en-US" sz="1500" dirty="0"/>
              <a:t>Boehringer Ingelheim</a:t>
            </a:r>
          </a:p>
          <a:p>
            <a:r>
              <a:rPr lang="en-US" sz="1500" dirty="0"/>
              <a:t>Waterbury Hospital</a:t>
            </a:r>
          </a:p>
          <a:p>
            <a:r>
              <a:rPr lang="en-US" sz="1500" dirty="0"/>
              <a:t>Trinity Health</a:t>
            </a:r>
          </a:p>
          <a:p>
            <a:r>
              <a:rPr lang="en-US" sz="1500" dirty="0"/>
              <a:t>Dell</a:t>
            </a:r>
          </a:p>
          <a:p>
            <a:r>
              <a:rPr lang="en-US" sz="1500" dirty="0" err="1"/>
              <a:t>Fuelcell</a:t>
            </a:r>
            <a:r>
              <a:rPr lang="en-US" sz="1500" dirty="0"/>
              <a:t> Energy Inc</a:t>
            </a:r>
          </a:p>
          <a:p>
            <a:r>
              <a:rPr lang="en-US" sz="1500" dirty="0"/>
              <a:t>UnitedHealth Group</a:t>
            </a:r>
          </a:p>
          <a:p>
            <a:r>
              <a:rPr lang="en-US" sz="1500" dirty="0"/>
              <a:t>CVS Health</a:t>
            </a:r>
          </a:p>
          <a:p>
            <a:r>
              <a:rPr lang="en-US" sz="1500" dirty="0"/>
              <a:t>TJX Companies, Inc.</a:t>
            </a:r>
          </a:p>
          <a:p>
            <a:r>
              <a:rPr lang="en-US" sz="1500" dirty="0"/>
              <a:t>Compass Group North America</a:t>
            </a:r>
          </a:p>
          <a:p>
            <a:r>
              <a:rPr lang="en-US" sz="1500" dirty="0"/>
              <a:t>BJ's Wholesale Club, Inc.</a:t>
            </a:r>
          </a:p>
          <a:p>
            <a:r>
              <a:rPr lang="en-US" sz="1500" dirty="0"/>
              <a:t>CDM Smith</a:t>
            </a:r>
          </a:p>
          <a:p>
            <a:r>
              <a:rPr lang="en-US" sz="1500" dirty="0" err="1"/>
              <a:t>Actalent</a:t>
            </a:r>
            <a:endParaRPr lang="en-US" sz="1500" dirty="0"/>
          </a:p>
          <a:p>
            <a:r>
              <a:rPr lang="en-US" sz="1500" dirty="0"/>
              <a:t>Applied Materials</a:t>
            </a:r>
          </a:p>
          <a:p>
            <a:r>
              <a:rPr lang="en-US" sz="1500" dirty="0"/>
              <a:t>Benchmark Senior Living</a:t>
            </a:r>
          </a:p>
          <a:p>
            <a:r>
              <a:rPr lang="en-US" sz="1500" dirty="0"/>
              <a:t>LHC Group</a:t>
            </a:r>
          </a:p>
          <a:p>
            <a:r>
              <a:rPr lang="en-US" sz="1500" dirty="0"/>
              <a:t>Stop Shop Supermarket</a:t>
            </a:r>
          </a:p>
          <a:p>
            <a:r>
              <a:rPr lang="en-US" sz="1500" dirty="0"/>
              <a:t>Genesis Healthcare Corporation</a:t>
            </a:r>
          </a:p>
          <a:p>
            <a:r>
              <a:rPr lang="en-US" sz="1500" dirty="0"/>
              <a:t>Tutored By Teachers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31</a:t>
            </a:fld>
            <a:endParaRPr lang="en-US" dirty="0">
              <a:solidFill>
                <a:schemeClr val="tx2"/>
              </a:solidFill>
            </a:endParaRPr>
          </a:p>
        </p:txBody>
      </p:sp>
      <p:sp>
        <p:nvSpPr>
          <p:cNvPr id="8" name="Content Placeholder 3">
            <a:extLst>
              <a:ext uri="{FF2B5EF4-FFF2-40B4-BE49-F238E27FC236}">
                <a16:creationId xmlns:a16="http://schemas.microsoft.com/office/drawing/2014/main" id="{C7989A35-AE85-484C-BB10-7F44BE31A6DC}"/>
              </a:ext>
            </a:extLst>
          </p:cNvPr>
          <p:cNvSpPr txBox="1">
            <a:spLocks/>
          </p:cNvSpPr>
          <p:nvPr/>
        </p:nvSpPr>
        <p:spPr>
          <a:xfrm>
            <a:off x="1371600" y="1064172"/>
            <a:ext cx="3657600"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Capital One</a:t>
            </a:r>
          </a:p>
          <a:p>
            <a:r>
              <a:rPr lang="en-US" sz="1500" dirty="0" err="1"/>
              <a:t>Nuvance</a:t>
            </a:r>
            <a:r>
              <a:rPr lang="en-US" sz="1500" dirty="0"/>
              <a:t> Health</a:t>
            </a:r>
          </a:p>
          <a:p>
            <a:r>
              <a:rPr lang="en-US" sz="1500" dirty="0"/>
              <a:t>Amazon</a:t>
            </a:r>
          </a:p>
          <a:p>
            <a:r>
              <a:rPr lang="en-US" sz="1500" dirty="0"/>
              <a:t>Devereux Advanced Behavioral Health</a:t>
            </a:r>
          </a:p>
          <a:p>
            <a:r>
              <a:rPr lang="en-US" sz="1500" dirty="0"/>
              <a:t>Post University</a:t>
            </a:r>
          </a:p>
          <a:p>
            <a:r>
              <a:rPr lang="en-US" sz="1500" dirty="0"/>
              <a:t>Walgreens Boots Alliance Inc</a:t>
            </a:r>
          </a:p>
          <a:p>
            <a:r>
              <a:rPr lang="en-US" sz="1500" dirty="0"/>
              <a:t>Walmart / Sam's</a:t>
            </a:r>
          </a:p>
          <a:p>
            <a:r>
              <a:rPr lang="en-US" sz="1500" dirty="0"/>
              <a:t>State of Connecticut</a:t>
            </a:r>
          </a:p>
          <a:p>
            <a:r>
              <a:rPr lang="en-US" sz="1500" dirty="0"/>
              <a:t>United Parcel Service Incorporated</a:t>
            </a:r>
          </a:p>
          <a:p>
            <a:r>
              <a:rPr lang="en-US" sz="1500" dirty="0"/>
              <a:t>Schaeffler Group</a:t>
            </a:r>
          </a:p>
          <a:p>
            <a:r>
              <a:rPr lang="en-US" sz="1500" dirty="0"/>
              <a:t>Starbucks Coffee Company</a:t>
            </a:r>
          </a:p>
          <a:p>
            <a:r>
              <a:rPr lang="en-US" sz="1500" dirty="0"/>
              <a:t>Charter Communications</a:t>
            </a:r>
          </a:p>
          <a:p>
            <a:r>
              <a:rPr lang="en-US" sz="1500" dirty="0"/>
              <a:t>Realogy Franchise Group LLC</a:t>
            </a:r>
          </a:p>
          <a:p>
            <a:r>
              <a:rPr lang="en-US" sz="1500" dirty="0"/>
              <a:t>The Home Depot Incorporated</a:t>
            </a:r>
          </a:p>
          <a:p>
            <a:r>
              <a:rPr lang="en-US" sz="1500" dirty="0"/>
              <a:t>Community Health Center Association Of Connecticut</a:t>
            </a:r>
          </a:p>
          <a:p>
            <a:r>
              <a:rPr lang="en-US" sz="1500" dirty="0"/>
              <a:t>AutoZone Auto Parts</a:t>
            </a:r>
          </a:p>
          <a:p>
            <a:r>
              <a:rPr lang="en-US" sz="1500" dirty="0"/>
              <a:t>O'Reilly Automotive Inc</a:t>
            </a:r>
          </a:p>
          <a:p>
            <a:r>
              <a:rPr lang="en-US" sz="1500" dirty="0" err="1"/>
              <a:t>Dymax</a:t>
            </a:r>
            <a:r>
              <a:rPr lang="en-US" sz="1500" dirty="0"/>
              <a:t> Corporation</a:t>
            </a:r>
          </a:p>
        </p:txBody>
      </p:sp>
    </p:spTree>
    <p:extLst>
      <p:ext uri="{BB962C8B-B14F-4D97-AF65-F5344CB8AC3E}">
        <p14:creationId xmlns:p14="http://schemas.microsoft.com/office/powerpoint/2010/main" val="2531610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32</a:t>
            </a:fld>
            <a:endParaRPr lang="en-US" dirty="0">
              <a:solidFill>
                <a:schemeClr val="tx2"/>
              </a:solidFill>
            </a:endParaRPr>
          </a:p>
        </p:txBody>
      </p:sp>
      <p:pic>
        <p:nvPicPr>
          <p:cNvPr id="5" name="Picture 4">
            <a:extLst>
              <a:ext uri="{FF2B5EF4-FFF2-40B4-BE49-F238E27FC236}">
                <a16:creationId xmlns:a16="http://schemas.microsoft.com/office/drawing/2014/main" id="{78DCA473-CD54-4C95-8404-11DCEA6789EF}"/>
              </a:ext>
            </a:extLst>
          </p:cNvPr>
          <p:cNvPicPr>
            <a:picLocks noChangeAspect="1"/>
          </p:cNvPicPr>
          <p:nvPr/>
        </p:nvPicPr>
        <p:blipFill>
          <a:blip r:embed="rId2"/>
          <a:stretch>
            <a:fillRect/>
          </a:stretch>
        </p:blipFill>
        <p:spPr>
          <a:xfrm>
            <a:off x="2286000" y="1229233"/>
            <a:ext cx="4572000" cy="5019675"/>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6" name="Picture 5">
            <a:extLst>
              <a:ext uri="{FF2B5EF4-FFF2-40B4-BE49-F238E27FC236}">
                <a16:creationId xmlns:a16="http://schemas.microsoft.com/office/drawing/2014/main" id="{9E22D7E6-B149-4567-BF1A-2C20FEFD6D3C}"/>
              </a:ext>
            </a:extLst>
          </p:cNvPr>
          <p:cNvPicPr>
            <a:picLocks noChangeAspect="1"/>
          </p:cNvPicPr>
          <p:nvPr/>
        </p:nvPicPr>
        <p:blipFill>
          <a:blip r:embed="rId2"/>
          <a:stretch>
            <a:fillRect/>
          </a:stretch>
        </p:blipFill>
        <p:spPr>
          <a:xfrm>
            <a:off x="2590800" y="271219"/>
            <a:ext cx="3962400" cy="5894479"/>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5" name="Picture 4">
            <a:extLst>
              <a:ext uri="{FF2B5EF4-FFF2-40B4-BE49-F238E27FC236}">
                <a16:creationId xmlns:a16="http://schemas.microsoft.com/office/drawing/2014/main" id="{5EF2E362-6263-4DB4-8DB6-8410C6062402}"/>
              </a:ext>
            </a:extLst>
          </p:cNvPr>
          <p:cNvPicPr>
            <a:picLocks noChangeAspect="1"/>
          </p:cNvPicPr>
          <p:nvPr/>
        </p:nvPicPr>
        <p:blipFill>
          <a:blip r:embed="rId2"/>
          <a:stretch>
            <a:fillRect/>
          </a:stretch>
        </p:blipFill>
        <p:spPr>
          <a:xfrm>
            <a:off x="1178315" y="816847"/>
            <a:ext cx="6049754" cy="5384946"/>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4" name="Content Placeholder 2"/>
          <p:cNvSpPr txBox="1">
            <a:spLocks/>
          </p:cNvSpPr>
          <p:nvPr/>
        </p:nvSpPr>
        <p:spPr>
          <a:xfrm>
            <a:off x="685801" y="1126285"/>
            <a:ext cx="4184718"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Yale University</a:t>
            </a:r>
          </a:p>
          <a:p>
            <a:r>
              <a:rPr lang="en-US" sz="1500" dirty="0"/>
              <a:t>Hartford Healthcare</a:t>
            </a:r>
          </a:p>
          <a:p>
            <a:r>
              <a:rPr lang="en-US" sz="1500" dirty="0"/>
              <a:t>Capital One</a:t>
            </a:r>
          </a:p>
          <a:p>
            <a:r>
              <a:rPr lang="en-US" sz="1500" dirty="0"/>
              <a:t>Medtronic</a:t>
            </a:r>
          </a:p>
          <a:p>
            <a:r>
              <a:rPr lang="en-US" sz="1500" dirty="0"/>
              <a:t>Alexion Pharmaceuticals</a:t>
            </a:r>
          </a:p>
          <a:p>
            <a:r>
              <a:rPr lang="en-US" sz="1500" dirty="0"/>
              <a:t>Avangrid</a:t>
            </a:r>
          </a:p>
          <a:p>
            <a:r>
              <a:rPr lang="en-US" sz="1500" dirty="0"/>
              <a:t>State of Connecticut</a:t>
            </a:r>
          </a:p>
          <a:p>
            <a:r>
              <a:rPr lang="en-US" sz="1500" dirty="0"/>
              <a:t>UnitedHealth Group</a:t>
            </a:r>
          </a:p>
          <a:p>
            <a:r>
              <a:rPr lang="en-US" sz="1500" dirty="0"/>
              <a:t>Quinnipiac University</a:t>
            </a:r>
          </a:p>
          <a:p>
            <a:r>
              <a:rPr lang="en-US" sz="1500" dirty="0"/>
              <a:t>Walmart / Sam's</a:t>
            </a:r>
          </a:p>
          <a:p>
            <a:r>
              <a:rPr lang="en-US" sz="1500" dirty="0"/>
              <a:t>Gaylord Hospital</a:t>
            </a:r>
          </a:p>
          <a:p>
            <a:r>
              <a:rPr lang="en-US" sz="1500" dirty="0"/>
              <a:t>Raytheon</a:t>
            </a:r>
          </a:p>
          <a:p>
            <a:r>
              <a:rPr lang="en-US" sz="1500" dirty="0"/>
              <a:t>Wesleyan University</a:t>
            </a:r>
          </a:p>
          <a:p>
            <a:r>
              <a:rPr lang="en-US" sz="1500" dirty="0"/>
              <a:t>A R </a:t>
            </a:r>
            <a:r>
              <a:rPr lang="en-US" sz="1500" dirty="0" err="1"/>
              <a:t>Mazzotta</a:t>
            </a:r>
            <a:r>
              <a:rPr lang="en-US" sz="1500" dirty="0"/>
              <a:t> Employment</a:t>
            </a:r>
          </a:p>
          <a:p>
            <a:r>
              <a:rPr lang="en-US" sz="1500" dirty="0"/>
              <a:t>Southern Connecticut State University</a:t>
            </a:r>
          </a:p>
          <a:p>
            <a:r>
              <a:rPr lang="en-US" sz="1500" dirty="0"/>
              <a:t>AutoZone Auto Parts</a:t>
            </a:r>
          </a:p>
          <a:p>
            <a:r>
              <a:rPr lang="en-US" sz="1500" dirty="0"/>
              <a:t>Genesis Healthcare Corporation</a:t>
            </a:r>
          </a:p>
          <a:p>
            <a:r>
              <a:rPr lang="en-US" sz="1500" dirty="0"/>
              <a:t>Lowe's Companies, Inc</a:t>
            </a:r>
          </a:p>
          <a:p>
            <a:r>
              <a:rPr lang="en-US" sz="1500" dirty="0" err="1"/>
              <a:t>Ametek</a:t>
            </a:r>
            <a:r>
              <a:rPr lang="en-US" sz="1500" dirty="0"/>
              <a:t> Incorporated</a:t>
            </a:r>
          </a:p>
        </p:txBody>
      </p:sp>
      <p:sp>
        <p:nvSpPr>
          <p:cNvPr id="15" name="Content Placeholder 3"/>
          <p:cNvSpPr txBox="1">
            <a:spLocks/>
          </p:cNvSpPr>
          <p:nvPr/>
        </p:nvSpPr>
        <p:spPr>
          <a:xfrm>
            <a:off x="4739327" y="1126284"/>
            <a:ext cx="3947473"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Yale-New Haven Health System</a:t>
            </a:r>
          </a:p>
          <a:p>
            <a:r>
              <a:rPr lang="en-US" sz="1500" dirty="0"/>
              <a:t>Anthem Blue Cross</a:t>
            </a:r>
          </a:p>
          <a:p>
            <a:r>
              <a:rPr lang="en-US" sz="1500" dirty="0"/>
              <a:t>Amazon</a:t>
            </a:r>
          </a:p>
          <a:p>
            <a:r>
              <a:rPr lang="en-US" sz="1500" dirty="0"/>
              <a:t>University of New Haven</a:t>
            </a:r>
          </a:p>
          <a:p>
            <a:r>
              <a:rPr lang="en-US" sz="1500" dirty="0" err="1"/>
              <a:t>Masonicare</a:t>
            </a:r>
            <a:r>
              <a:rPr lang="en-US" sz="1500" dirty="0"/>
              <a:t> Corporation</a:t>
            </a:r>
          </a:p>
          <a:p>
            <a:r>
              <a:rPr lang="en-US" sz="1500" dirty="0"/>
              <a:t>Walgreens Boots Alliance Inc</a:t>
            </a:r>
          </a:p>
          <a:p>
            <a:r>
              <a:rPr lang="en-US" sz="1500" dirty="0"/>
              <a:t>Middlesex Health System Incorporated</a:t>
            </a:r>
          </a:p>
          <a:p>
            <a:r>
              <a:rPr lang="en-US" sz="1500" dirty="0"/>
              <a:t>Department of Veterans Affairs</a:t>
            </a:r>
          </a:p>
          <a:p>
            <a:r>
              <a:rPr lang="en-US" sz="1500" dirty="0"/>
              <a:t>Aya Healthcare</a:t>
            </a:r>
          </a:p>
          <a:p>
            <a:r>
              <a:rPr lang="en-US" sz="1500" dirty="0"/>
              <a:t>Michaels Arts and Crafts</a:t>
            </a:r>
          </a:p>
          <a:p>
            <a:r>
              <a:rPr lang="en-US" sz="1500" dirty="0"/>
              <a:t>Marrakech</a:t>
            </a:r>
          </a:p>
          <a:p>
            <a:r>
              <a:rPr lang="en-US" sz="1500" dirty="0"/>
              <a:t>CVS Health</a:t>
            </a:r>
          </a:p>
          <a:p>
            <a:r>
              <a:rPr lang="en-US" sz="1500" dirty="0"/>
              <a:t>Page Taft Compass</a:t>
            </a:r>
          </a:p>
          <a:p>
            <a:r>
              <a:rPr lang="en-US" sz="1500" dirty="0"/>
              <a:t>Taco Bell</a:t>
            </a:r>
          </a:p>
          <a:p>
            <a:r>
              <a:rPr lang="en-US" sz="1500" dirty="0"/>
              <a:t>The Home Depot Incorporated</a:t>
            </a:r>
          </a:p>
          <a:p>
            <a:r>
              <a:rPr lang="en-US" sz="1500" dirty="0"/>
              <a:t>Arrow Electronics</a:t>
            </a:r>
          </a:p>
          <a:p>
            <a:r>
              <a:rPr lang="en-US" sz="1500" dirty="0"/>
              <a:t>O'Reilly Automotive Inc</a:t>
            </a:r>
          </a:p>
          <a:p>
            <a:r>
              <a:rPr lang="en-US" sz="1500" dirty="0"/>
              <a:t>Starbucks Coffee Company</a:t>
            </a:r>
          </a:p>
          <a:p>
            <a:r>
              <a:rPr lang="en-US" sz="1500" dirty="0"/>
              <a:t>Allied Universal</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35</a:t>
            </a:fld>
            <a:endParaRPr lang="en-US" dirty="0"/>
          </a:p>
        </p:txBody>
      </p:sp>
    </p:spTree>
    <p:extLst>
      <p:ext uri="{BB962C8B-B14F-4D97-AF65-F5344CB8AC3E}">
        <p14:creationId xmlns:p14="http://schemas.microsoft.com/office/powerpoint/2010/main" val="2917157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36</a:t>
            </a:fld>
            <a:endParaRPr lang="en-US" dirty="0"/>
          </a:p>
        </p:txBody>
      </p:sp>
      <p:pic>
        <p:nvPicPr>
          <p:cNvPr id="5" name="Picture 4">
            <a:extLst>
              <a:ext uri="{FF2B5EF4-FFF2-40B4-BE49-F238E27FC236}">
                <a16:creationId xmlns:a16="http://schemas.microsoft.com/office/drawing/2014/main" id="{B4E8B9BE-09C5-4E9A-A942-B61D07AAA172}"/>
              </a:ext>
            </a:extLst>
          </p:cNvPr>
          <p:cNvPicPr>
            <a:picLocks noChangeAspect="1"/>
          </p:cNvPicPr>
          <p:nvPr/>
        </p:nvPicPr>
        <p:blipFill>
          <a:blip r:embed="rId2"/>
          <a:stretch>
            <a:fillRect/>
          </a:stretch>
        </p:blipFill>
        <p:spPr>
          <a:xfrm>
            <a:off x="2176462" y="1247830"/>
            <a:ext cx="4791075" cy="5019675"/>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37</a:t>
            </a:fld>
            <a:endParaRPr lang="en-US" dirty="0"/>
          </a:p>
        </p:txBody>
      </p:sp>
      <p:pic>
        <p:nvPicPr>
          <p:cNvPr id="6" name="Picture 5">
            <a:extLst>
              <a:ext uri="{FF2B5EF4-FFF2-40B4-BE49-F238E27FC236}">
                <a16:creationId xmlns:a16="http://schemas.microsoft.com/office/drawing/2014/main" id="{2600714F-B48D-4708-A540-53F29C7D9ACA}"/>
              </a:ext>
            </a:extLst>
          </p:cNvPr>
          <p:cNvPicPr>
            <a:picLocks noChangeAspect="1"/>
          </p:cNvPicPr>
          <p:nvPr/>
        </p:nvPicPr>
        <p:blipFill>
          <a:blip r:embed="rId2"/>
          <a:stretch>
            <a:fillRect/>
          </a:stretch>
        </p:blipFill>
        <p:spPr>
          <a:xfrm>
            <a:off x="2552700" y="145990"/>
            <a:ext cx="4038600" cy="6074774"/>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38</a:t>
            </a:fld>
            <a:endParaRPr lang="en-US" dirty="0"/>
          </a:p>
        </p:txBody>
      </p:sp>
      <p:pic>
        <p:nvPicPr>
          <p:cNvPr id="5" name="Picture 4">
            <a:extLst>
              <a:ext uri="{FF2B5EF4-FFF2-40B4-BE49-F238E27FC236}">
                <a16:creationId xmlns:a16="http://schemas.microsoft.com/office/drawing/2014/main" id="{5EA6E1A9-FE9D-457F-BB4B-8DF4E1831BC5}"/>
              </a:ext>
            </a:extLst>
          </p:cNvPr>
          <p:cNvPicPr>
            <a:picLocks noChangeAspect="1"/>
          </p:cNvPicPr>
          <p:nvPr/>
        </p:nvPicPr>
        <p:blipFill>
          <a:blip r:embed="rId2"/>
          <a:stretch>
            <a:fillRect/>
          </a:stretch>
        </p:blipFill>
        <p:spPr>
          <a:xfrm>
            <a:off x="2045834" y="1295400"/>
            <a:ext cx="5052331" cy="3581399"/>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4" name="Content Placeholder 2"/>
          <p:cNvSpPr txBox="1">
            <a:spLocks/>
          </p:cNvSpPr>
          <p:nvPr/>
        </p:nvSpPr>
        <p:spPr>
          <a:xfrm>
            <a:off x="914397" y="1143000"/>
            <a:ext cx="3657600" cy="51435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Charter Communications</a:t>
            </a:r>
          </a:p>
          <a:p>
            <a:r>
              <a:rPr lang="en-US" sz="1500" dirty="0"/>
              <a:t>Yale-New Haven Health System</a:t>
            </a:r>
          </a:p>
          <a:p>
            <a:r>
              <a:rPr lang="en-US" sz="1500" dirty="0"/>
              <a:t>Lockheed Martin Corporation</a:t>
            </a:r>
          </a:p>
          <a:p>
            <a:r>
              <a:rPr lang="en-US" sz="1500" dirty="0"/>
              <a:t>ASML Holding N V</a:t>
            </a:r>
          </a:p>
          <a:p>
            <a:r>
              <a:rPr lang="en-US" sz="1500" dirty="0"/>
              <a:t>Norwalk Public School District</a:t>
            </a:r>
          </a:p>
          <a:p>
            <a:r>
              <a:rPr lang="en-US" sz="1500" dirty="0"/>
              <a:t>Hartford Healthcare</a:t>
            </a:r>
          </a:p>
          <a:p>
            <a:r>
              <a:rPr lang="en-US" sz="1500" dirty="0"/>
              <a:t>Synchrony</a:t>
            </a:r>
          </a:p>
          <a:p>
            <a:r>
              <a:rPr lang="en-US" sz="1500" dirty="0"/>
              <a:t>Pitney Bowes</a:t>
            </a:r>
          </a:p>
          <a:p>
            <a:r>
              <a:rPr lang="en-US" sz="1500" dirty="0"/>
              <a:t>Griffin Health Services Corporation</a:t>
            </a:r>
          </a:p>
          <a:p>
            <a:r>
              <a:rPr lang="en-US" sz="1500" dirty="0"/>
              <a:t>Walgreens Boots Alliance Inc</a:t>
            </a:r>
          </a:p>
          <a:p>
            <a:r>
              <a:rPr lang="en-US" sz="1500" dirty="0"/>
              <a:t>Aya Healthcare</a:t>
            </a:r>
          </a:p>
          <a:p>
            <a:r>
              <a:rPr lang="en-US" sz="1500" dirty="0"/>
              <a:t>Allied Universal</a:t>
            </a:r>
          </a:p>
          <a:p>
            <a:r>
              <a:rPr lang="en-US" sz="1500" dirty="0"/>
              <a:t>Sacred Heart University</a:t>
            </a:r>
          </a:p>
          <a:p>
            <a:r>
              <a:rPr lang="en-US" sz="1500" dirty="0"/>
              <a:t>The Home Depot Incorporated</a:t>
            </a:r>
          </a:p>
          <a:p>
            <a:r>
              <a:rPr lang="en-US" sz="1500" dirty="0"/>
              <a:t>NBC</a:t>
            </a:r>
          </a:p>
          <a:p>
            <a:r>
              <a:rPr lang="en-US" sz="1500" dirty="0"/>
              <a:t>Town Greenwich</a:t>
            </a:r>
          </a:p>
          <a:p>
            <a:r>
              <a:rPr lang="en-US" sz="1500" dirty="0"/>
              <a:t>HEI Hotels &amp; Resorts</a:t>
            </a:r>
          </a:p>
          <a:p>
            <a:r>
              <a:rPr lang="en-US" sz="1500" dirty="0"/>
              <a:t>Apple Inc.</a:t>
            </a:r>
          </a:p>
          <a:p>
            <a:r>
              <a:rPr lang="en-US" sz="1500" dirty="0"/>
              <a:t>Starbucks Coffee Company</a:t>
            </a:r>
          </a:p>
        </p:txBody>
      </p:sp>
      <p:sp>
        <p:nvSpPr>
          <p:cNvPr id="15" name="Content Placeholder 3"/>
          <p:cNvSpPr txBox="1">
            <a:spLocks/>
          </p:cNvSpPr>
          <p:nvPr/>
        </p:nvSpPr>
        <p:spPr>
          <a:xfrm>
            <a:off x="4572004" y="1143000"/>
            <a:ext cx="3886196" cy="5213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Humana</a:t>
            </a:r>
          </a:p>
          <a:p>
            <a:r>
              <a:rPr lang="en-US" sz="1500" dirty="0"/>
              <a:t>PricewaterhouseCoopers</a:t>
            </a:r>
          </a:p>
          <a:p>
            <a:r>
              <a:rPr lang="en-US" sz="1500" dirty="0"/>
              <a:t>Capital One</a:t>
            </a:r>
          </a:p>
          <a:p>
            <a:r>
              <a:rPr lang="en-US" sz="1500" dirty="0"/>
              <a:t>KPMG</a:t>
            </a:r>
          </a:p>
          <a:p>
            <a:r>
              <a:rPr lang="en-US" sz="1500" dirty="0"/>
              <a:t>Stamford Hospital</a:t>
            </a:r>
          </a:p>
          <a:p>
            <a:r>
              <a:rPr lang="en-US" sz="1500" dirty="0"/>
              <a:t>Compass Group North America</a:t>
            </a:r>
          </a:p>
          <a:p>
            <a:r>
              <a:rPr lang="en-US" sz="1500" dirty="0" err="1"/>
              <a:t>Vmware</a:t>
            </a:r>
            <a:r>
              <a:rPr lang="en-US" sz="1500" dirty="0"/>
              <a:t> Incorporated</a:t>
            </a:r>
          </a:p>
          <a:p>
            <a:r>
              <a:rPr lang="en-US" sz="1500" dirty="0"/>
              <a:t>Amazon</a:t>
            </a:r>
          </a:p>
          <a:p>
            <a:r>
              <a:rPr lang="en-US" sz="1500" dirty="0"/>
              <a:t>Greenwich Public Schools</a:t>
            </a:r>
          </a:p>
          <a:p>
            <a:r>
              <a:rPr lang="en-US" sz="1500" dirty="0"/>
              <a:t>Whole Foods Market, Inc.</a:t>
            </a:r>
          </a:p>
          <a:p>
            <a:r>
              <a:rPr lang="en-US" sz="1500" dirty="0" err="1"/>
              <a:t>Coopersurgical</a:t>
            </a:r>
            <a:endParaRPr lang="en-US" sz="1500" dirty="0"/>
          </a:p>
          <a:p>
            <a:r>
              <a:rPr lang="en-US" sz="1500" dirty="0"/>
              <a:t>Synchrony Financial</a:t>
            </a:r>
          </a:p>
          <a:p>
            <a:r>
              <a:rPr lang="en-US" sz="1500" dirty="0"/>
              <a:t>Sunrise Senior Living, Inc.</a:t>
            </a:r>
          </a:p>
          <a:p>
            <a:r>
              <a:rPr lang="en-US" sz="1500" dirty="0"/>
              <a:t>Gartner Incorporated</a:t>
            </a:r>
          </a:p>
          <a:p>
            <a:r>
              <a:rPr lang="en-US" sz="1500" dirty="0"/>
              <a:t>Deloitte</a:t>
            </a:r>
          </a:p>
          <a:p>
            <a:r>
              <a:rPr lang="en-US" sz="1500" dirty="0"/>
              <a:t>Norwalk Public Schools</a:t>
            </a:r>
          </a:p>
          <a:p>
            <a:r>
              <a:rPr lang="en-US" sz="1500" dirty="0"/>
              <a:t>Fairfield University</a:t>
            </a:r>
          </a:p>
          <a:p>
            <a:r>
              <a:rPr lang="en-US" sz="1500" dirty="0"/>
              <a:t>CDM Smith</a:t>
            </a:r>
          </a:p>
          <a:p>
            <a:r>
              <a:rPr lang="en-US" sz="1500" dirty="0"/>
              <a:t>World Wrestling Entertainment</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39</a:t>
            </a:fld>
            <a:endParaRPr lang="en-US" dirty="0"/>
          </a:p>
        </p:txBody>
      </p:sp>
    </p:spTree>
    <p:extLst>
      <p:ext uri="{BB962C8B-B14F-4D97-AF65-F5344CB8AC3E}">
        <p14:creationId xmlns:p14="http://schemas.microsoft.com/office/powerpoint/2010/main" val="280521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549" y="24501"/>
            <a:ext cx="8223251" cy="954107"/>
          </a:xfrm>
          <a:prstGeom prst="rect">
            <a:avLst/>
          </a:prstGeom>
        </p:spPr>
        <p:txBody>
          <a:bodyPr wrap="square">
            <a:spAutoFit/>
          </a:bodyPr>
          <a:lstStyle/>
          <a:p>
            <a:pPr algn="ctr"/>
            <a:r>
              <a:rPr lang="en-US" sz="2800" dirty="0"/>
              <a:t>Statewide Weekly New Job Ads </a:t>
            </a:r>
            <a:br>
              <a:rPr lang="en-US" sz="2800" dirty="0"/>
            </a:br>
            <a:endParaRPr lang="en-US" sz="28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
        <p:nvSpPr>
          <p:cNvPr id="5" name="TextBox 4">
            <a:extLst>
              <a:ext uri="{FF2B5EF4-FFF2-40B4-BE49-F238E27FC236}">
                <a16:creationId xmlns:a16="http://schemas.microsoft.com/office/drawing/2014/main" id="{2AD166C1-0F9E-4FD6-9B5A-72EEEAFF7D54}"/>
              </a:ext>
            </a:extLst>
          </p:cNvPr>
          <p:cNvSpPr txBox="1"/>
          <p:nvPr/>
        </p:nvSpPr>
        <p:spPr>
          <a:xfrm>
            <a:off x="1219200" y="933629"/>
            <a:ext cx="6972218" cy="369332"/>
          </a:xfrm>
          <a:prstGeom prst="rect">
            <a:avLst/>
          </a:prstGeom>
          <a:noFill/>
        </p:spPr>
        <p:txBody>
          <a:bodyPr wrap="square" rtlCol="0">
            <a:spAutoFit/>
          </a:bodyPr>
          <a:lstStyle/>
          <a:p>
            <a:r>
              <a:rPr lang="en-US" dirty="0"/>
              <a:t>Weekly New job postings was 12,838 during the week ending 5/07/22.</a:t>
            </a:r>
          </a:p>
        </p:txBody>
      </p:sp>
      <p:pic>
        <p:nvPicPr>
          <p:cNvPr id="3" name="Picture 2">
            <a:extLst>
              <a:ext uri="{FF2B5EF4-FFF2-40B4-BE49-F238E27FC236}">
                <a16:creationId xmlns:a16="http://schemas.microsoft.com/office/drawing/2014/main" id="{0AB638CB-9901-452D-A9F6-3382535D1BE3}"/>
              </a:ext>
            </a:extLst>
          </p:cNvPr>
          <p:cNvPicPr>
            <a:picLocks noChangeAspect="1"/>
          </p:cNvPicPr>
          <p:nvPr/>
        </p:nvPicPr>
        <p:blipFill>
          <a:blip r:embed="rId2"/>
          <a:stretch>
            <a:fillRect/>
          </a:stretch>
        </p:blipFill>
        <p:spPr>
          <a:xfrm>
            <a:off x="238735" y="1666423"/>
            <a:ext cx="8925318" cy="3932261"/>
          </a:xfrm>
          <a:prstGeom prst="rect">
            <a:avLst/>
          </a:prstGeom>
        </p:spPr>
      </p:pic>
    </p:spTree>
    <p:extLst>
      <p:ext uri="{BB962C8B-B14F-4D97-AF65-F5344CB8AC3E}">
        <p14:creationId xmlns:p14="http://schemas.microsoft.com/office/powerpoint/2010/main" val="2216258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40</a:t>
            </a:fld>
            <a:endParaRPr lang="en-US" dirty="0"/>
          </a:p>
        </p:txBody>
      </p:sp>
      <p:pic>
        <p:nvPicPr>
          <p:cNvPr id="6" name="Picture 5">
            <a:extLst>
              <a:ext uri="{FF2B5EF4-FFF2-40B4-BE49-F238E27FC236}">
                <a16:creationId xmlns:a16="http://schemas.microsoft.com/office/drawing/2014/main" id="{00AF5F4B-45F6-47E1-88DB-ED7E64D4E07B}"/>
              </a:ext>
            </a:extLst>
          </p:cNvPr>
          <p:cNvPicPr>
            <a:picLocks noChangeAspect="1"/>
          </p:cNvPicPr>
          <p:nvPr/>
        </p:nvPicPr>
        <p:blipFill>
          <a:blip r:embed="rId2"/>
          <a:stretch>
            <a:fillRect/>
          </a:stretch>
        </p:blipFill>
        <p:spPr>
          <a:xfrm>
            <a:off x="2252659" y="1105824"/>
            <a:ext cx="4638675" cy="5019675"/>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a:t>
            </a:r>
            <a:br>
              <a:rPr lang="en-US" dirty="0">
                <a:solidFill>
                  <a:schemeClr val="tx1"/>
                </a:solidFill>
              </a:rPr>
            </a:br>
            <a:r>
              <a:rPr lang="en-US" dirty="0">
                <a:solidFill>
                  <a:schemeClr val="tx1"/>
                </a:solidFill>
              </a:rPr>
              <a:t>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41</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
        <p:nvSpPr>
          <p:cNvPr id="8" name="TextBox 7">
            <a:extLst>
              <a:ext uri="{FF2B5EF4-FFF2-40B4-BE49-F238E27FC236}">
                <a16:creationId xmlns:a16="http://schemas.microsoft.com/office/drawing/2014/main" id="{483C6CB2-71DB-4F2E-BCA6-8C1EBDB9AE4E}"/>
              </a:ext>
            </a:extLst>
          </p:cNvPr>
          <p:cNvSpPr txBox="1"/>
          <p:nvPr/>
        </p:nvSpPr>
        <p:spPr>
          <a:xfrm>
            <a:off x="457200" y="427839"/>
            <a:ext cx="6972218" cy="307777"/>
          </a:xfrm>
          <a:prstGeom prst="rect">
            <a:avLst/>
          </a:prstGeom>
          <a:noFill/>
        </p:spPr>
        <p:txBody>
          <a:bodyPr wrap="square" rtlCol="0">
            <a:spAutoFit/>
          </a:bodyPr>
          <a:lstStyle/>
          <a:p>
            <a:r>
              <a:rPr lang="en-US" sz="1400" b="1" dirty="0"/>
              <a:t>HWOL New Weekly Industry Job Ads – CT Statewide</a:t>
            </a:r>
          </a:p>
        </p:txBody>
      </p:sp>
      <p:pic>
        <p:nvPicPr>
          <p:cNvPr id="3" name="Picture 2">
            <a:extLst>
              <a:ext uri="{FF2B5EF4-FFF2-40B4-BE49-F238E27FC236}">
                <a16:creationId xmlns:a16="http://schemas.microsoft.com/office/drawing/2014/main" id="{3663F32C-2AFB-4C1C-A079-5D9E6D0FBBA2}"/>
              </a:ext>
            </a:extLst>
          </p:cNvPr>
          <p:cNvPicPr>
            <a:picLocks noChangeAspect="1"/>
          </p:cNvPicPr>
          <p:nvPr/>
        </p:nvPicPr>
        <p:blipFill>
          <a:blip r:embed="rId2"/>
          <a:stretch>
            <a:fillRect/>
          </a:stretch>
        </p:blipFill>
        <p:spPr>
          <a:xfrm>
            <a:off x="400050" y="1015508"/>
            <a:ext cx="8343900" cy="4991100"/>
          </a:xfrm>
          <a:prstGeom prst="rect">
            <a:avLst/>
          </a:prstGeom>
        </p:spPr>
      </p:pic>
    </p:spTree>
    <p:extLst>
      <p:ext uri="{BB962C8B-B14F-4D97-AF65-F5344CB8AC3E}">
        <p14:creationId xmlns:p14="http://schemas.microsoft.com/office/powerpoint/2010/main" val="395141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6</a:t>
            </a:fld>
            <a:endParaRPr lang="en-US" dirty="0"/>
          </a:p>
        </p:txBody>
      </p:sp>
      <p:pic>
        <p:nvPicPr>
          <p:cNvPr id="2" name="Picture 1">
            <a:extLst>
              <a:ext uri="{FF2B5EF4-FFF2-40B4-BE49-F238E27FC236}">
                <a16:creationId xmlns:a16="http://schemas.microsoft.com/office/drawing/2014/main" id="{D88068FC-C10E-4BEE-90B3-CD177D9438C4}"/>
              </a:ext>
            </a:extLst>
          </p:cNvPr>
          <p:cNvPicPr>
            <a:picLocks noChangeAspect="1"/>
          </p:cNvPicPr>
          <p:nvPr/>
        </p:nvPicPr>
        <p:blipFill>
          <a:blip r:embed="rId2"/>
          <a:stretch>
            <a:fillRect/>
          </a:stretch>
        </p:blipFill>
        <p:spPr>
          <a:xfrm>
            <a:off x="561975" y="174624"/>
            <a:ext cx="8020050" cy="6076950"/>
          </a:xfrm>
          <a:prstGeom prst="rect">
            <a:avLst/>
          </a:prstGeom>
        </p:spPr>
      </p:pic>
    </p:spTree>
    <p:extLst>
      <p:ext uri="{BB962C8B-B14F-4D97-AF65-F5344CB8AC3E}">
        <p14:creationId xmlns:p14="http://schemas.microsoft.com/office/powerpoint/2010/main" val="292264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7</a:t>
            </a:fld>
            <a:endParaRPr lang="en-US" dirty="0"/>
          </a:p>
        </p:txBody>
      </p:sp>
      <p:sp>
        <p:nvSpPr>
          <p:cNvPr id="8" name="TextBox 7">
            <a:extLst>
              <a:ext uri="{FF2B5EF4-FFF2-40B4-BE49-F238E27FC236}">
                <a16:creationId xmlns:a16="http://schemas.microsoft.com/office/drawing/2014/main" id="{7AD18039-914E-49AE-8B90-6755307A749F}"/>
              </a:ext>
            </a:extLst>
          </p:cNvPr>
          <p:cNvSpPr txBox="1"/>
          <p:nvPr/>
        </p:nvSpPr>
        <p:spPr>
          <a:xfrm>
            <a:off x="2241331" y="170588"/>
            <a:ext cx="4661338" cy="392159"/>
          </a:xfrm>
          <a:prstGeom prst="rect">
            <a:avLst/>
          </a:prstGeom>
          <a:noFill/>
        </p:spPr>
        <p:txBody>
          <a:bodyPr wrap="square">
            <a:spAutoFit/>
          </a:bodyPr>
          <a:lstStyle/>
          <a:p>
            <a:pPr marL="0" marR="0" algn="ctr">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Employers with the Most New Job Postings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C6D35845-457B-4885-A714-6A8E1A9093D2}"/>
              </a:ext>
            </a:extLst>
          </p:cNvPr>
          <p:cNvPicPr>
            <a:picLocks noChangeAspect="1"/>
          </p:cNvPicPr>
          <p:nvPr/>
        </p:nvPicPr>
        <p:blipFill>
          <a:blip r:embed="rId2"/>
          <a:stretch>
            <a:fillRect/>
          </a:stretch>
        </p:blipFill>
        <p:spPr>
          <a:xfrm>
            <a:off x="1519147" y="762000"/>
            <a:ext cx="6076950" cy="5686425"/>
          </a:xfrm>
          <a:prstGeom prst="rect">
            <a:avLst/>
          </a:prstGeom>
        </p:spPr>
      </p:pic>
    </p:spTree>
    <p:extLst>
      <p:ext uri="{BB962C8B-B14F-4D97-AF65-F5344CB8AC3E}">
        <p14:creationId xmlns:p14="http://schemas.microsoft.com/office/powerpoint/2010/main" val="118156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1166" y="296295"/>
            <a:ext cx="6561668" cy="2123658"/>
          </a:xfrm>
          <a:prstGeom prst="rect">
            <a:avLst/>
          </a:prstGeom>
        </p:spPr>
        <p:txBody>
          <a:bodyPr wrap="none">
            <a:spAutoFit/>
          </a:bodyPr>
          <a:lstStyle/>
          <a:p>
            <a:r>
              <a:rPr lang="en-US" sz="4400" dirty="0"/>
              <a:t>Monthly HWOL Information</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0" y="2283612"/>
            <a:ext cx="8534399" cy="2154436"/>
          </a:xfrm>
          <a:prstGeom prst="rect">
            <a:avLst/>
          </a:prstGeom>
          <a:noFill/>
        </p:spPr>
        <p:txBody>
          <a:bodyPr wrap="square" rtlCol="0">
            <a:spAutoFit/>
          </a:bodyPr>
          <a:lstStyle/>
          <a:p>
            <a:pPr algn="ctr"/>
            <a:r>
              <a:rPr lang="en-US" sz="1900" dirty="0"/>
              <a:t>The following pages contain HWOL monthly data for April 2022.  </a:t>
            </a:r>
            <a:br>
              <a:rPr lang="en-US" sz="1900" dirty="0"/>
            </a:br>
            <a:br>
              <a:rPr lang="en-US" sz="1900" dirty="0"/>
            </a:br>
            <a:br>
              <a:rPr lang="en-US" sz="1900" dirty="0"/>
            </a:br>
            <a:r>
              <a:rPr lang="en-US" sz="1900" dirty="0"/>
              <a:t>Monthly and weekly job ad information can be found here:</a:t>
            </a:r>
            <a:br>
              <a:rPr lang="en-US" sz="1900" dirty="0"/>
            </a:br>
            <a:r>
              <a:rPr lang="en-US" sz="2000" dirty="0">
                <a:hlinkClick r:id="rId2"/>
              </a:rPr>
              <a:t>https://www1.ctdol.state.ct.us/lmi/HWOL.asp</a:t>
            </a:r>
            <a:br>
              <a:rPr lang="en-US" sz="1900" dirty="0"/>
            </a:br>
            <a:br>
              <a:rPr lang="en-US" sz="1900" dirty="0"/>
            </a:br>
            <a:endParaRPr lang="en-US" sz="19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8</a:t>
            </a:fld>
            <a:endParaRPr lang="en-US" dirty="0"/>
          </a:p>
        </p:txBody>
      </p:sp>
    </p:spTree>
    <p:extLst>
      <p:ext uri="{BB962C8B-B14F-4D97-AF65-F5344CB8AC3E}">
        <p14:creationId xmlns:p14="http://schemas.microsoft.com/office/powerpoint/2010/main" val="964133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0373" y="381000"/>
            <a:ext cx="4863254" cy="2123658"/>
          </a:xfrm>
          <a:prstGeom prst="rect">
            <a:avLst/>
          </a:prstGeom>
        </p:spPr>
        <p:txBody>
          <a:bodyPr wrap="none">
            <a:spAutoFit/>
          </a:bodyPr>
          <a:lstStyle/>
          <a:p>
            <a:r>
              <a:rPr lang="en-US" sz="4400" dirty="0"/>
              <a:t>Statewide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98,465 in April 2022, down 13.5% from March 2022.</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(19,374 postings), </a:t>
            </a:r>
            <a:r>
              <a:rPr lang="en-US" sz="1900" b="1" dirty="0"/>
              <a:t>Finance and Insurance </a:t>
            </a:r>
            <a:r>
              <a:rPr lang="en-US" sz="1900" dirty="0"/>
              <a:t>(10,009 posting), </a:t>
            </a:r>
            <a:r>
              <a:rPr lang="en-US" sz="1900" b="1" dirty="0"/>
              <a:t>Retail Trade </a:t>
            </a:r>
            <a:r>
              <a:rPr lang="en-US" sz="1900" dirty="0"/>
              <a:t>(9,102 postings), and </a:t>
            </a:r>
            <a:r>
              <a:rPr lang="en-US" sz="1900" b="1" dirty="0"/>
              <a:t> Manufacturing </a:t>
            </a:r>
            <a:r>
              <a:rPr lang="en-US" sz="1900" dirty="0"/>
              <a:t>(8,088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(5,750 postings),</a:t>
            </a:r>
            <a:r>
              <a:rPr lang="en-US" sz="1900" b="1" dirty="0"/>
              <a:t> Retail Salespersons </a:t>
            </a:r>
            <a:r>
              <a:rPr lang="en-US" sz="1900" dirty="0"/>
              <a:t>(2,785 postings), </a:t>
            </a:r>
            <a:r>
              <a:rPr lang="en-US" sz="1900" b="1" dirty="0"/>
              <a:t>Wholesale &amp; Manufacturing Sales Representatives </a:t>
            </a:r>
            <a:r>
              <a:rPr lang="en-US" sz="1900" dirty="0"/>
              <a:t>(2,144 postings), and </a:t>
            </a:r>
            <a:r>
              <a:rPr lang="en-US" sz="1900" b="1" dirty="0"/>
              <a:t>Supervisors of Retail Sales Workers </a:t>
            </a:r>
            <a:r>
              <a:rPr lang="en-US" sz="1900" dirty="0"/>
              <a:t>(2,036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9</a:t>
            </a:fld>
            <a:endParaRPr lang="en-US" dirty="0"/>
          </a:p>
        </p:txBody>
      </p:sp>
    </p:spTree>
    <p:extLst>
      <p:ext uri="{BB962C8B-B14F-4D97-AF65-F5344CB8AC3E}">
        <p14:creationId xmlns:p14="http://schemas.microsoft.com/office/powerpoint/2010/main" val="2574863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68465</TotalTime>
  <Words>1968</Words>
  <Application>Microsoft Office PowerPoint</Application>
  <PresentationFormat>On-screen Show (4:3)</PresentationFormat>
  <Paragraphs>378</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1502</cp:revision>
  <cp:lastPrinted>2022-02-18T00:09:43Z</cp:lastPrinted>
  <dcterms:created xsi:type="dcterms:W3CDTF">2016-10-12T17:47:24Z</dcterms:created>
  <dcterms:modified xsi:type="dcterms:W3CDTF">2022-06-09T19:04:45Z</dcterms:modified>
</cp:coreProperties>
</file>